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3" r:id="rId4"/>
    <p:sldId id="299" r:id="rId5"/>
    <p:sldId id="285" r:id="rId6"/>
    <p:sldId id="301" r:id="rId7"/>
    <p:sldId id="300" r:id="rId8"/>
    <p:sldId id="261" r:id="rId9"/>
    <p:sldId id="297" r:id="rId10"/>
    <p:sldId id="271" r:id="rId11"/>
    <p:sldId id="270" r:id="rId12"/>
    <p:sldId id="272" r:id="rId13"/>
    <p:sldId id="302" r:id="rId14"/>
    <p:sldId id="289" r:id="rId15"/>
    <p:sldId id="303" r:id="rId16"/>
    <p:sldId id="291" r:id="rId17"/>
    <p:sldId id="274" r:id="rId18"/>
    <p:sldId id="283" r:id="rId19"/>
    <p:sldId id="279" r:id="rId20"/>
    <p:sldId id="277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7BA"/>
    <a:srgbClr val="EDCAC0"/>
    <a:srgbClr val="F27677"/>
    <a:srgbClr val="595959"/>
    <a:srgbClr val="719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5D51-F50C-44AE-AF2A-5825B95F15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2"/>
            <a:ext cx="9144000" cy="213359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Presentation Title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A3370-1E7F-4608-A09F-8C6EEBF45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5959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r>
              <a:rPr lang="en-US" dirty="0"/>
              <a:t>Date | Venue</a:t>
            </a:r>
          </a:p>
          <a:p>
            <a:r>
              <a:rPr lang="en-US" dirty="0"/>
              <a:t>Speaker name</a:t>
            </a:r>
            <a:endParaRPr lang="en-AU" dirty="0"/>
          </a:p>
        </p:txBody>
      </p:sp>
      <p:pic>
        <p:nvPicPr>
          <p:cNvPr id="9" name="Picture 8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7309D411-5247-476C-98A6-76CC7ED1F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9" y="5925849"/>
            <a:ext cx="1009151" cy="1026413"/>
          </a:xfrm>
          <a:prstGeom prst="rect">
            <a:avLst/>
          </a:prstGeom>
        </p:spPr>
      </p:pic>
      <p:pic>
        <p:nvPicPr>
          <p:cNvPr id="13" name="Google Shape;18;p3">
            <a:extLst>
              <a:ext uri="{FF2B5EF4-FFF2-40B4-BE49-F238E27FC236}">
                <a16:creationId xmlns:a16="http://schemas.microsoft.com/office/drawing/2014/main" id="{D6D79459-7C22-40F2-8685-82880C117854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75" y="6248576"/>
            <a:ext cx="772554" cy="380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29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05A77-6151-4EB3-A03D-C61385FC71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3550920" cy="4351338"/>
          </a:xfrm>
        </p:spPr>
        <p:txBody>
          <a:bodyPr/>
          <a:lstStyle>
            <a:lvl1pPr>
              <a:defRPr sz="2800">
                <a:solidFill>
                  <a:srgbClr val="719EB5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F6708F-C815-45F1-ABF5-7EB311A971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45874" y="1825625"/>
            <a:ext cx="3550920" cy="4351338"/>
          </a:xfrm>
        </p:spPr>
        <p:txBody>
          <a:bodyPr/>
          <a:lstStyle>
            <a:lvl1pPr>
              <a:defRPr>
                <a:solidFill>
                  <a:srgbClr val="719EB5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89FF0F-70D6-46F1-921C-54D0FAF2ECC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53548" y="1825625"/>
            <a:ext cx="3550920" cy="4351338"/>
          </a:xfrm>
        </p:spPr>
        <p:txBody>
          <a:bodyPr/>
          <a:lstStyle>
            <a:lvl1pPr>
              <a:defRPr>
                <a:solidFill>
                  <a:srgbClr val="719EB5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A6E5A05-1DD1-4EA1-96BF-8B68F5EF79D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8200" y="681037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3200" b="0">
                <a:solidFill>
                  <a:srgbClr val="F2767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| Sub-title</a:t>
            </a:r>
          </a:p>
        </p:txBody>
      </p:sp>
    </p:spTree>
    <p:extLst>
      <p:ext uri="{BB962C8B-B14F-4D97-AF65-F5344CB8AC3E}">
        <p14:creationId xmlns:p14="http://schemas.microsoft.com/office/powerpoint/2010/main" val="233367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B80E9-4D1A-4D95-A86C-4ED0240D80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19EB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1A6E2-2040-498A-A237-D164ED6E14E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Descriptive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952D4-0229-4582-A5C5-70BF372C6E8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19EB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5D560-9AC7-4E51-B577-9765EF09763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solidFill>
            <a:srgbClr val="F8B7BA"/>
          </a:solidFill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Descriptive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540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9B76BD-8DF2-484B-A6D2-A3480D4FDE7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8200" y="681037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3200" b="0">
                <a:solidFill>
                  <a:srgbClr val="F2767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| Sub-title</a:t>
            </a:r>
          </a:p>
        </p:txBody>
      </p:sp>
    </p:spTree>
    <p:extLst>
      <p:ext uri="{BB962C8B-B14F-4D97-AF65-F5344CB8AC3E}">
        <p14:creationId xmlns:p14="http://schemas.microsoft.com/office/powerpoint/2010/main" val="45998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E4451B-390E-47A6-804E-1B7CB03DEB9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8200" y="681037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3200" b="0">
                <a:solidFill>
                  <a:srgbClr val="F2767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| Sub-title</a:t>
            </a:r>
          </a:p>
        </p:txBody>
      </p:sp>
    </p:spTree>
    <p:extLst>
      <p:ext uri="{BB962C8B-B14F-4D97-AF65-F5344CB8AC3E}">
        <p14:creationId xmlns:p14="http://schemas.microsoft.com/office/powerpoint/2010/main" val="38006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5E7D35-D466-4DB6-A586-0E7B63E236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681037"/>
            <a:ext cx="5259388" cy="51800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97316-70DF-4B36-AD3F-91BFA44F2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5919"/>
            <a:ext cx="4881743" cy="422306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87947C2-3FFF-45F2-ABB6-FD7D18D6DD4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8200" y="681037"/>
            <a:ext cx="488174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3200" b="0">
                <a:solidFill>
                  <a:srgbClr val="F2767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| Sub-title</a:t>
            </a:r>
          </a:p>
        </p:txBody>
      </p:sp>
    </p:spTree>
    <p:extLst>
      <p:ext uri="{BB962C8B-B14F-4D97-AF65-F5344CB8AC3E}">
        <p14:creationId xmlns:p14="http://schemas.microsoft.com/office/powerpoint/2010/main" val="2551897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252A64-8000-4DDC-9825-FF3F4C7C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1B9EF-D077-4F54-A585-19CF21A13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10" name="Google Shape;61;p14">
            <a:extLst>
              <a:ext uri="{FF2B5EF4-FFF2-40B4-BE49-F238E27FC236}">
                <a16:creationId xmlns:a16="http://schemas.microsoft.com/office/drawing/2014/main" id="{85D9CDC6-E082-4405-884C-259C422B6399}"/>
              </a:ext>
            </a:extLst>
          </p:cNvPr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71016" y="5939494"/>
            <a:ext cx="2420983" cy="918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27677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F27677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F27677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27677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27677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F27677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44B0F05-5EBB-28A8-50EE-83FC6E2C2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7050FD-4799-4280-8D03-D73DEBF36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723" y="1393372"/>
            <a:ext cx="7228290" cy="2133599"/>
          </a:xfrm>
        </p:spPr>
        <p:txBody>
          <a:bodyPr/>
          <a:lstStyle/>
          <a:p>
            <a:pPr algn="l"/>
            <a:r>
              <a:rPr lang="en-AU" dirty="0"/>
              <a:t>Welcome to the WPN WA International Women’s Day Breakfast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A5BE1-7E7E-41F0-AC78-1F9E90DB2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04760" y="3526971"/>
            <a:ext cx="9144000" cy="1655762"/>
          </a:xfrm>
        </p:spPr>
        <p:txBody>
          <a:bodyPr/>
          <a:lstStyle/>
          <a:p>
            <a:r>
              <a:rPr lang="en-AU" dirty="0"/>
              <a:t>#crackingthecode: innovation for a gender equal future </a:t>
            </a:r>
          </a:p>
        </p:txBody>
      </p:sp>
    </p:spTree>
    <p:extLst>
      <p:ext uri="{BB962C8B-B14F-4D97-AF65-F5344CB8AC3E}">
        <p14:creationId xmlns:p14="http://schemas.microsoft.com/office/powerpoint/2010/main" val="259830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1037"/>
            <a:ext cx="8769824" cy="823912"/>
          </a:xfrm>
        </p:spPr>
        <p:txBody>
          <a:bodyPr>
            <a:noAutofit/>
          </a:bodyPr>
          <a:lstStyle/>
          <a:p>
            <a:r>
              <a:rPr lang="en-AU" dirty="0"/>
              <a:t>WPN WA Award Winner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7F679-8257-D7A9-7B76-F9E7EBB88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9" t="26547" r="51094" b="22697"/>
          <a:stretch/>
        </p:blipFill>
        <p:spPr>
          <a:xfrm>
            <a:off x="6308702" y="1394624"/>
            <a:ext cx="4427273" cy="526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41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681037"/>
            <a:ext cx="10720079" cy="823912"/>
          </a:xfrm>
        </p:spPr>
        <p:txBody>
          <a:bodyPr>
            <a:noAutofit/>
          </a:bodyPr>
          <a:lstStyle/>
          <a:p>
            <a:r>
              <a:rPr lang="en-AU" dirty="0"/>
              <a:t>WPN WA Award 2023 Convenor and Judging Panel</a:t>
            </a:r>
          </a:p>
        </p:txBody>
      </p:sp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7588732-7BF0-3338-BBEF-ED5B9A2DF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24508"/>
          <a:stretch/>
        </p:blipFill>
        <p:spPr>
          <a:xfrm>
            <a:off x="0" y="2392899"/>
            <a:ext cx="12192000" cy="34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5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1037"/>
            <a:ext cx="8769824" cy="823912"/>
          </a:xfrm>
        </p:spPr>
        <p:txBody>
          <a:bodyPr>
            <a:noAutofit/>
          </a:bodyPr>
          <a:lstStyle/>
          <a:p>
            <a:r>
              <a:rPr lang="en-AU" dirty="0"/>
              <a:t>WPN WA Award Nominees 2023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8A1A1AD-707B-1005-BFE9-654072E54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9" b="24029"/>
          <a:stretch/>
        </p:blipFill>
        <p:spPr>
          <a:xfrm>
            <a:off x="0" y="2368231"/>
            <a:ext cx="12192000" cy="34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4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5E98CB7-885F-62C7-71CB-6F44EB24B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52" y="4400635"/>
            <a:ext cx="1646899" cy="1651338"/>
          </a:xfrm>
          <a:prstGeom prst="rect">
            <a:avLst/>
          </a:prstGeom>
        </p:spPr>
      </p:pic>
      <p:pic>
        <p:nvPicPr>
          <p:cNvPr id="14" name="Picture Placeholder 4" descr="A circular object with text on it&#10;&#10;Description automatically generated with low confidence">
            <a:extLst>
              <a:ext uri="{FF2B5EF4-FFF2-40B4-BE49-F238E27FC236}">
                <a16:creationId xmlns:a16="http://schemas.microsoft.com/office/drawing/2014/main" id="{07025E6E-2C0A-C10E-1AA8-98F32260FF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r="580"/>
          <a:stretch>
            <a:fillRect/>
          </a:stretch>
        </p:blipFill>
        <p:spPr>
          <a:xfrm>
            <a:off x="3623189" y="1526297"/>
            <a:ext cx="4287782" cy="42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77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1037"/>
            <a:ext cx="8769824" cy="823912"/>
          </a:xfrm>
        </p:spPr>
        <p:txBody>
          <a:bodyPr>
            <a:noAutofit/>
          </a:bodyPr>
          <a:lstStyle/>
          <a:p>
            <a:r>
              <a:rPr lang="en-AU" dirty="0"/>
              <a:t>WPN WA Award Commendation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641E41-DA91-19EA-5513-AC8E2F550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29058" r="58507" b="25303"/>
          <a:stretch/>
        </p:blipFill>
        <p:spPr>
          <a:xfrm>
            <a:off x="6624466" y="1269635"/>
            <a:ext cx="3966786" cy="53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24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5E98CB7-885F-62C7-71CB-6F44EB24B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52" y="4400635"/>
            <a:ext cx="1646899" cy="1651338"/>
          </a:xfrm>
          <a:prstGeom prst="rect">
            <a:avLst/>
          </a:prstGeom>
        </p:spPr>
      </p:pic>
      <p:pic>
        <p:nvPicPr>
          <p:cNvPr id="14" name="Picture Placeholder 4" descr="A circular object with text on it&#10;&#10;Description automatically generated with low confidence">
            <a:extLst>
              <a:ext uri="{FF2B5EF4-FFF2-40B4-BE49-F238E27FC236}">
                <a16:creationId xmlns:a16="http://schemas.microsoft.com/office/drawing/2014/main" id="{07025E6E-2C0A-C10E-1AA8-98F32260FF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r="580"/>
          <a:stretch>
            <a:fillRect/>
          </a:stretch>
        </p:blipFill>
        <p:spPr>
          <a:xfrm>
            <a:off x="3623189" y="1526297"/>
            <a:ext cx="4287782" cy="42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2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1037"/>
            <a:ext cx="8769824" cy="823912"/>
          </a:xfrm>
        </p:spPr>
        <p:txBody>
          <a:bodyPr>
            <a:noAutofit/>
          </a:bodyPr>
          <a:lstStyle/>
          <a:p>
            <a:r>
              <a:rPr lang="en-AU" dirty="0"/>
              <a:t>WPN WA Award Winners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641E41-DA91-19EA-5513-AC8E2F550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4" t="28443" r="2441" b="25918"/>
          <a:stretch/>
        </p:blipFill>
        <p:spPr>
          <a:xfrm>
            <a:off x="2583976" y="1269635"/>
            <a:ext cx="8007276" cy="53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9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1037"/>
            <a:ext cx="8769824" cy="823912"/>
          </a:xfrm>
        </p:spPr>
        <p:txBody>
          <a:bodyPr>
            <a:noAutofit/>
          </a:bodyPr>
          <a:lstStyle/>
          <a:p>
            <a:r>
              <a:rPr lang="en-AU" dirty="0"/>
              <a:t>Keynote: Nat Medhurst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E800E-B3BD-1FAB-72CE-D87B7230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6" t="23571" r="-619" b="16309"/>
          <a:stretch/>
        </p:blipFill>
        <p:spPr>
          <a:xfrm>
            <a:off x="6440271" y="1070334"/>
            <a:ext cx="4137824" cy="55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637A5-8E92-4CBD-8F98-78372A7FC21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520662"/>
            <a:ext cx="9924091" cy="1121449"/>
          </a:xfrm>
        </p:spPr>
        <p:txBody>
          <a:bodyPr>
            <a:normAutofit/>
          </a:bodyPr>
          <a:lstStyle/>
          <a:p>
            <a:r>
              <a:rPr lang="en-AU" dirty="0"/>
              <a:t>Charity Raffle Draw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C267B-7CC9-3BA1-B092-FE715560A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" b="848"/>
          <a:stretch/>
        </p:blipFill>
        <p:spPr>
          <a:xfrm>
            <a:off x="940714" y="1751172"/>
            <a:ext cx="4348579" cy="4274853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C6C344-E1A4-F546-B5C9-AF99CBFA1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37" y="5000483"/>
            <a:ext cx="1547038" cy="1113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CF350-4BE0-5BEF-74DF-5D8DF5740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19" y="4951239"/>
            <a:ext cx="1126676" cy="1135029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D914731F-8441-1929-DE66-9ABBDCAF4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13" y="5000483"/>
            <a:ext cx="2299551" cy="96091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67EAE44-C086-4C53-63AD-A4C0165EF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853" y="1875893"/>
            <a:ext cx="4849842" cy="29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81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AC9A5DD-C60E-AB2B-2BE3-A65E5C6E7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79DB87-F556-D817-04FB-9488879A63B6}"/>
              </a:ext>
            </a:extLst>
          </p:cNvPr>
          <p:cNvSpPr txBox="1">
            <a:spLocks/>
          </p:cNvSpPr>
          <p:nvPr/>
        </p:nvSpPr>
        <p:spPr>
          <a:xfrm>
            <a:off x="4442223" y="1295401"/>
            <a:ext cx="7228290" cy="2133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27677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AU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2802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2085"/>
            <a:ext cx="8009771" cy="823912"/>
          </a:xfrm>
        </p:spPr>
        <p:txBody>
          <a:bodyPr>
            <a:normAutofit/>
          </a:bodyPr>
          <a:lstStyle/>
          <a:p>
            <a:r>
              <a:rPr lang="en-AU" dirty="0"/>
              <a:t>MC Address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A929E-2470-6B7A-A115-9236D7CB3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8" t="24700" r="25058" b="14817"/>
          <a:stretch/>
        </p:blipFill>
        <p:spPr>
          <a:xfrm>
            <a:off x="6598153" y="994976"/>
            <a:ext cx="3993100" cy="55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9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1037"/>
            <a:ext cx="8769824" cy="823912"/>
          </a:xfrm>
        </p:spPr>
        <p:txBody>
          <a:bodyPr>
            <a:noAutofit/>
          </a:bodyPr>
          <a:lstStyle/>
          <a:p>
            <a:r>
              <a:rPr lang="en-AU" dirty="0"/>
              <a:t>Next event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F848C6CE-36D6-B819-E4CB-4715BA9BC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24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89EF3-3EE0-4793-A3DB-DBC2D6CA7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1258" y="1751173"/>
            <a:ext cx="4881743" cy="4223069"/>
          </a:xfrm>
        </p:spPr>
        <p:txBody>
          <a:bodyPr anchor="ctr">
            <a:normAutofit/>
          </a:bodyPr>
          <a:lstStyle/>
          <a:p>
            <a:r>
              <a:rPr lang="en-GB" sz="2200" dirty="0">
                <a:solidFill>
                  <a:srgbClr val="595959"/>
                </a:solidFill>
              </a:rPr>
              <a:t>Help us to deliver diverse, exciting and relevant events and activities that connect, inspire and support you by filling in our survey and win a prize!</a:t>
            </a:r>
          </a:p>
          <a:p>
            <a:endParaRPr lang="en-GB" sz="2200" dirty="0">
              <a:solidFill>
                <a:srgbClr val="595959"/>
              </a:solidFill>
              <a:highlight>
                <a:srgbClr val="FFFF00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637A5-8E92-4CBD-8F98-78372A7FC21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681036"/>
            <a:ext cx="9924091" cy="1121449"/>
          </a:xfrm>
        </p:spPr>
        <p:txBody>
          <a:bodyPr>
            <a:normAutofit/>
          </a:bodyPr>
          <a:lstStyle/>
          <a:p>
            <a:r>
              <a:rPr lang="en-AU" dirty="0"/>
              <a:t>Member Survey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69CE1-40B1-ED43-07B0-84552995C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" b="848"/>
          <a:stretch/>
        </p:blipFill>
        <p:spPr>
          <a:xfrm>
            <a:off x="1078860" y="1751173"/>
            <a:ext cx="4289128" cy="42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4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AU" dirty="0"/>
              <a:t>Welcome to Country</a:t>
            </a:r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F052A7F-AB56-4738-ED5E-26CDE985F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3" r="74910" b="24544"/>
          <a:stretch/>
        </p:blipFill>
        <p:spPr>
          <a:xfrm>
            <a:off x="6096000" y="552587"/>
            <a:ext cx="4858683" cy="5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2085"/>
            <a:ext cx="8009771" cy="823912"/>
          </a:xfrm>
        </p:spPr>
        <p:txBody>
          <a:bodyPr>
            <a:normAutofit/>
          </a:bodyPr>
          <a:lstStyle/>
          <a:p>
            <a:r>
              <a:rPr lang="en-AU" dirty="0"/>
              <a:t>Housekeeping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1F98DC8-7C82-5494-686D-6700043CE6AD}"/>
              </a:ext>
            </a:extLst>
          </p:cNvPr>
          <p:cNvSpPr txBox="1">
            <a:spLocks/>
          </p:cNvSpPr>
          <p:nvPr/>
        </p:nvSpPr>
        <p:spPr>
          <a:xfrm>
            <a:off x="912812" y="1585399"/>
            <a:ext cx="5183188" cy="4500105"/>
          </a:xfrm>
          <a:prstGeom prst="rect">
            <a:avLst/>
          </a:prstGeom>
          <a:solidFill>
            <a:srgbClr val="F8B7B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500" dirty="0"/>
              <a:t>Presentation of the WPN WA Award 2023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500" dirty="0"/>
              <a:t>Keynote, Nat Medhurst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500" dirty="0"/>
              <a:t>Raffle prize winners drawn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500" dirty="0"/>
              <a:t>Closing remarks</a:t>
            </a:r>
            <a:endParaRPr lang="en-AU" sz="2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A929E-2470-6B7A-A115-9236D7CB3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8" t="24700" r="25058" b="14817"/>
          <a:stretch/>
        </p:blipFill>
        <p:spPr>
          <a:xfrm>
            <a:off x="6598153" y="994976"/>
            <a:ext cx="3993100" cy="55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3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89EF3-3EE0-4793-A3DB-DBC2D6CA7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1258" y="1751173"/>
            <a:ext cx="4881743" cy="4223069"/>
          </a:xfrm>
        </p:spPr>
        <p:txBody>
          <a:bodyPr anchor="ctr">
            <a:normAutofit/>
          </a:bodyPr>
          <a:lstStyle/>
          <a:p>
            <a:r>
              <a:rPr lang="en-GB" sz="2200" dirty="0">
                <a:solidFill>
                  <a:srgbClr val="595959"/>
                </a:solidFill>
              </a:rPr>
              <a:t>Cracking the Code highlights the role that bold, transformative ideas, inclusive technologies, and accessible education can play in combatting discrimination and the marginalisation of women globally.</a:t>
            </a:r>
            <a:endParaRPr lang="en-AU" sz="2200" dirty="0">
              <a:solidFill>
                <a:srgbClr val="59595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637A5-8E92-4CBD-8F98-78372A7FC21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681036"/>
            <a:ext cx="9924091" cy="1121449"/>
          </a:xfrm>
        </p:spPr>
        <p:txBody>
          <a:bodyPr>
            <a:normAutofit/>
          </a:bodyPr>
          <a:lstStyle/>
          <a:p>
            <a:r>
              <a:rPr lang="en-AU" dirty="0"/>
              <a:t>Cracking the Code: Innovation for a Gender Equal Future</a:t>
            </a:r>
          </a:p>
        </p:txBody>
      </p:sp>
      <p:pic>
        <p:nvPicPr>
          <p:cNvPr id="6" name="Picture 5" descr="A group of people holding each other&#10;&#10;Description automatically generated with low confidence">
            <a:extLst>
              <a:ext uri="{FF2B5EF4-FFF2-40B4-BE49-F238E27FC236}">
                <a16:creationId xmlns:a16="http://schemas.microsoft.com/office/drawing/2014/main" id="{53D69CE1-40B1-ED43-07B0-84552995C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3" r="31906"/>
          <a:stretch/>
        </p:blipFill>
        <p:spPr>
          <a:xfrm>
            <a:off x="1078860" y="1751173"/>
            <a:ext cx="4289128" cy="42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28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69D66-236F-7BB8-6D12-24FFC340D34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2085"/>
            <a:ext cx="8009771" cy="823912"/>
          </a:xfrm>
        </p:spPr>
        <p:txBody>
          <a:bodyPr>
            <a:normAutofit/>
          </a:bodyPr>
          <a:lstStyle/>
          <a:p>
            <a:r>
              <a:rPr lang="en-AU" dirty="0"/>
              <a:t>Our 2023 Charity, </a:t>
            </a:r>
            <a:r>
              <a:rPr lang="en-AU" dirty="0" err="1"/>
              <a:t>Zonta</a:t>
            </a:r>
            <a:r>
              <a:rPr lang="en-AU" dirty="0"/>
              <a:t> House 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1F98DC8-7C82-5494-686D-6700043CE6AD}"/>
              </a:ext>
            </a:extLst>
          </p:cNvPr>
          <p:cNvSpPr txBox="1">
            <a:spLocks/>
          </p:cNvSpPr>
          <p:nvPr/>
        </p:nvSpPr>
        <p:spPr>
          <a:xfrm>
            <a:off x="912812" y="1585399"/>
            <a:ext cx="5183188" cy="4500105"/>
          </a:xfrm>
          <a:prstGeom prst="rect">
            <a:avLst/>
          </a:prstGeom>
          <a:solidFill>
            <a:srgbClr val="F8B7B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500" dirty="0" err="1"/>
              <a:t>Zonta</a:t>
            </a:r>
            <a:r>
              <a:rPr lang="en-GB" sz="2500" dirty="0"/>
              <a:t> House Refuge Association is a specialist service that provides safety, essential relief and support to women who have experienced family and domestic violence.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1F51520-9F88-157C-761C-8FC358469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94" y="2190612"/>
            <a:ext cx="4918094" cy="30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2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637A5-8E92-4CBD-8F98-78372A7FC21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520662"/>
            <a:ext cx="9924091" cy="1121449"/>
          </a:xfrm>
        </p:spPr>
        <p:txBody>
          <a:bodyPr>
            <a:normAutofit/>
          </a:bodyPr>
          <a:lstStyle/>
          <a:p>
            <a:r>
              <a:rPr lang="en-AU" dirty="0" err="1"/>
              <a:t>Zonta</a:t>
            </a:r>
            <a:r>
              <a:rPr lang="en-AU" dirty="0"/>
              <a:t> House Charity Raffle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C267B-7CC9-3BA1-B092-FE715560A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" b="848"/>
          <a:stretch/>
        </p:blipFill>
        <p:spPr>
          <a:xfrm>
            <a:off x="838199" y="1642111"/>
            <a:ext cx="4505929" cy="4429535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C6C344-E1A4-F546-B5C9-AF99CBFA1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94" y="5352660"/>
            <a:ext cx="1547038" cy="1113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CF350-4BE0-5BEF-74DF-5D8DF5740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32" y="5327014"/>
            <a:ext cx="1126676" cy="1135029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D914731F-8441-1929-DE66-9ABBDCAF4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70" y="5352660"/>
            <a:ext cx="2299551" cy="96091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D5A28B3-8515-6C0A-2BF6-C63AF61FC0E8}"/>
              </a:ext>
            </a:extLst>
          </p:cNvPr>
          <p:cNvSpPr txBox="1">
            <a:spLocks/>
          </p:cNvSpPr>
          <p:nvPr/>
        </p:nvSpPr>
        <p:spPr>
          <a:xfrm>
            <a:off x="5468165" y="1656743"/>
            <a:ext cx="5608002" cy="17868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2767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2767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F2767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F2767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F2767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>
                <a:solidFill>
                  <a:srgbClr val="595959"/>
                </a:solidFill>
              </a:rPr>
              <a:t>Generous prizes from our donors include a signed 2022 West Coast Eagles guernsey, Como Treasury Gift Voucher Oh Hey WA Gift Voucher and much more!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67EAE44-C086-4C53-63AD-A4C0165EF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66" y="3453973"/>
            <a:ext cx="3056630" cy="18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56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89EF3-3EE0-4793-A3DB-DBC2D6CA7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7837" y="1619605"/>
            <a:ext cx="4881743" cy="4223069"/>
          </a:xfrm>
        </p:spPr>
        <p:txBody>
          <a:bodyPr anchor="ctr">
            <a:normAutofit/>
          </a:bodyPr>
          <a:lstStyle/>
          <a:p>
            <a:r>
              <a:rPr lang="en-AU" sz="2200" dirty="0">
                <a:solidFill>
                  <a:srgbClr val="595959"/>
                </a:solidFill>
              </a:rPr>
              <a:t>Proudly sponsored by Shape Urban, this Award </a:t>
            </a:r>
            <a:r>
              <a:rPr lang="en-GB" sz="2200" dirty="0">
                <a:solidFill>
                  <a:srgbClr val="595959"/>
                </a:solidFill>
              </a:rPr>
              <a:t>recognises a WA female professional who has made an outstanding contribution to the planning profession; and demonstrated commitment to diversity within the planning profession and related built environment sectors. </a:t>
            </a:r>
            <a:endParaRPr lang="en-AU" sz="2200" dirty="0">
              <a:solidFill>
                <a:srgbClr val="59595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637A5-8E92-4CBD-8F98-78372A7FC21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681037"/>
            <a:ext cx="8614986" cy="823912"/>
          </a:xfrm>
        </p:spPr>
        <p:txBody>
          <a:bodyPr>
            <a:normAutofit/>
          </a:bodyPr>
          <a:lstStyle/>
          <a:p>
            <a:r>
              <a:rPr lang="en-AU" dirty="0"/>
              <a:t>Women in Planning Network Award 2023 </a:t>
            </a:r>
          </a:p>
        </p:txBody>
      </p:sp>
      <p:pic>
        <p:nvPicPr>
          <p:cNvPr id="5" name="Picture Placeholder 4" descr="A circular object with text on it&#10;&#10;Description automatically generated with low confidence">
            <a:extLst>
              <a:ext uri="{FF2B5EF4-FFF2-40B4-BE49-F238E27FC236}">
                <a16:creationId xmlns:a16="http://schemas.microsoft.com/office/drawing/2014/main" id="{B7C0EC20-BD54-47F3-3622-B53E0A9EE8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r="580"/>
          <a:stretch>
            <a:fillRect/>
          </a:stretch>
        </p:blipFill>
        <p:spPr>
          <a:xfrm>
            <a:off x="838200" y="1768833"/>
            <a:ext cx="4287782" cy="4223069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5E98CB7-885F-62C7-71CB-6F44EB24B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28" y="4730197"/>
            <a:ext cx="1646899" cy="1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2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89EF3-3EE0-4793-A3DB-DBC2D6CA7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619605"/>
            <a:ext cx="9575434" cy="4223069"/>
          </a:xfrm>
          <a:solidFill>
            <a:srgbClr val="F8B7BA"/>
          </a:solidFill>
        </p:spPr>
        <p:txBody>
          <a:bodyPr anchor="b">
            <a:normAutofit/>
          </a:bodyPr>
          <a:lstStyle/>
          <a:p>
            <a:r>
              <a:rPr lang="en-AU" sz="2200" dirty="0">
                <a:solidFill>
                  <a:srgbClr val="595959"/>
                </a:solidFill>
              </a:rPr>
              <a:t>Anna </a:t>
            </a:r>
            <a:r>
              <a:rPr lang="en-AU" sz="2200" dirty="0" err="1">
                <a:solidFill>
                  <a:srgbClr val="595959"/>
                </a:solidFill>
              </a:rPr>
              <a:t>Kelderman</a:t>
            </a:r>
            <a:r>
              <a:rPr lang="en-AU" sz="2200" dirty="0">
                <a:solidFill>
                  <a:srgbClr val="595959"/>
                </a:solidFill>
              </a:rPr>
              <a:t>, Director, Shape Urban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637A5-8E92-4CBD-8F98-78372A7FC21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681037"/>
            <a:ext cx="10093728" cy="823912"/>
          </a:xfrm>
        </p:spPr>
        <p:txBody>
          <a:bodyPr>
            <a:noAutofit/>
          </a:bodyPr>
          <a:lstStyle/>
          <a:p>
            <a:r>
              <a:rPr lang="en-AU" dirty="0"/>
              <a:t>A Word From Our Award Sponsor, Shape Urban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5E98CB7-885F-62C7-71CB-6F44EB24B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28" y="4730197"/>
            <a:ext cx="1646899" cy="1651338"/>
          </a:xfrm>
          <a:prstGeom prst="rect">
            <a:avLst/>
          </a:prstGeom>
        </p:spPr>
      </p:pic>
      <p:pic>
        <p:nvPicPr>
          <p:cNvPr id="2" name="Anna Video_WhatsApp">
            <a:hlinkClick r:id="" action="ppaction://media"/>
            <a:extLst>
              <a:ext uri="{FF2B5EF4-FFF2-40B4-BE49-F238E27FC236}">
                <a16:creationId xmlns:a16="http://schemas.microsoft.com/office/drawing/2014/main" id="{21800FC4-50D6-FC72-EAB5-CD8505222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8211" y="1907662"/>
            <a:ext cx="6078596" cy="347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7F6D92B4B1BA47A1A9202BA0A819EF" ma:contentTypeVersion="8" ma:contentTypeDescription="Create a new document." ma:contentTypeScope="" ma:versionID="028e8009dbe8a68e6876680f4e6846c9">
  <xsd:schema xmlns:xsd="http://www.w3.org/2001/XMLSchema" xmlns:xs="http://www.w3.org/2001/XMLSchema" xmlns:p="http://schemas.microsoft.com/office/2006/metadata/properties" xmlns:ns2="bebf9caf-83d7-4466-ad45-5472915d5a32" targetNamespace="http://schemas.microsoft.com/office/2006/metadata/properties" ma:root="true" ma:fieldsID="e87d3a85f1946efb6bb30b05d273e299" ns2:_="">
    <xsd:import namespace="bebf9caf-83d7-4466-ad45-5472915d5a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f9caf-83d7-4466-ad45-5472915d5a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52084B-41CE-4E37-AD3C-A5180FFFA12E}"/>
</file>

<file path=customXml/itemProps2.xml><?xml version="1.0" encoding="utf-8"?>
<ds:datastoreItem xmlns:ds="http://schemas.openxmlformats.org/officeDocument/2006/customXml" ds:itemID="{6B4F9608-B44B-4E30-9BD2-87D783D90C8D}"/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274</Words>
  <Application>Microsoft Office PowerPoint</Application>
  <PresentationFormat>Widescreen</PresentationFormat>
  <Paragraphs>30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Verdana</vt:lpstr>
      <vt:lpstr>Office Theme</vt:lpstr>
      <vt:lpstr>Welcome to the WPN WA International Women’s Day Breakfast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Salvisberg</dc:creator>
  <cp:lastModifiedBy>Amar Sarajlic</cp:lastModifiedBy>
  <cp:revision>53</cp:revision>
  <dcterms:created xsi:type="dcterms:W3CDTF">2021-05-02T12:59:14Z</dcterms:created>
  <dcterms:modified xsi:type="dcterms:W3CDTF">2023-03-07T09:43:48Z</dcterms:modified>
</cp:coreProperties>
</file>